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30" r:id="rId5"/>
  </p:sldIdLst>
  <p:sldSz cx="9729788" cy="7443788"/>
  <p:notesSz cx="6797675" cy="9926638"/>
  <p:custDataLst>
    <p:tags r:id="rId7"/>
  </p:custDataLst>
  <p:defaultTextStyle>
    <a:defPPr>
      <a:defRPr lang="en-US"/>
    </a:defPPr>
    <a:lvl1pPr marL="190815" indent="-190815" algn="l" defTabSz="763260" rtl="0" eaLnBrk="1" latinLnBrk="0" hangingPunct="1">
      <a:spcBef>
        <a:spcPts val="1288"/>
      </a:spcBef>
      <a:buChar char="•"/>
      <a:defRPr sz="1717" kern="1200">
        <a:solidFill>
          <a:schemeClr val="tx1"/>
        </a:solidFill>
        <a:latin typeface="+mn-lt"/>
        <a:ea typeface="+mn-ea"/>
        <a:cs typeface="+mn-cs"/>
      </a:defRPr>
    </a:lvl1pPr>
    <a:lvl2pPr marL="381630" indent="-190815" algn="l" defTabSz="763260" rtl="0" eaLnBrk="1" latinLnBrk="0" hangingPunct="1">
      <a:spcBef>
        <a:spcPts val="644"/>
      </a:spcBef>
      <a:buChar char="–"/>
      <a:defRPr sz="1502" kern="1200">
        <a:solidFill>
          <a:schemeClr val="tx1"/>
        </a:solidFill>
        <a:latin typeface="+mn-lt"/>
        <a:ea typeface="+mn-ea"/>
        <a:cs typeface="+mn-cs"/>
      </a:defRPr>
    </a:lvl2pPr>
    <a:lvl3pPr marL="572445" indent="-190815" algn="l" defTabSz="763260" rtl="0" eaLnBrk="1" latinLnBrk="0" hangingPunct="1">
      <a:spcBef>
        <a:spcPts val="644"/>
      </a:spcBef>
      <a:buChar char="&gt;"/>
      <a:defRPr sz="1502" kern="1200">
        <a:solidFill>
          <a:schemeClr val="tx1"/>
        </a:solidFill>
        <a:latin typeface="+mn-lt"/>
        <a:ea typeface="+mn-ea"/>
        <a:cs typeface="+mn-cs"/>
      </a:defRPr>
    </a:lvl3pPr>
    <a:lvl4pPr marL="763260" indent="-190815" algn="l" defTabSz="763260" rtl="0" eaLnBrk="1" latinLnBrk="0" hangingPunct="1">
      <a:spcBef>
        <a:spcPts val="644"/>
      </a:spcBef>
      <a:buChar char="–"/>
      <a:defRPr sz="1502" kern="1200">
        <a:solidFill>
          <a:schemeClr val="tx1"/>
        </a:solidFill>
        <a:latin typeface="+mn-lt"/>
        <a:ea typeface="+mn-ea"/>
        <a:cs typeface="+mn-cs"/>
      </a:defRPr>
    </a:lvl4pPr>
    <a:lvl5pPr marL="954075" indent="-190815" algn="l" defTabSz="763260" rtl="0" eaLnBrk="1" latinLnBrk="0" hangingPunct="1">
      <a:spcBef>
        <a:spcPts val="644"/>
      </a:spcBef>
      <a:buChar char="&gt;"/>
      <a:defRPr sz="1502" kern="1200">
        <a:solidFill>
          <a:schemeClr val="tx1"/>
        </a:solidFill>
        <a:latin typeface="+mn-lt"/>
        <a:ea typeface="+mn-ea"/>
        <a:cs typeface="+mn-cs"/>
      </a:defRPr>
    </a:lvl5pPr>
    <a:lvl6pPr marL="1144890" indent="-190815" algn="l" defTabSz="763260" rtl="0" eaLnBrk="1" latinLnBrk="0" hangingPunct="1">
      <a:defRPr sz="1502" kern="1200">
        <a:solidFill>
          <a:schemeClr val="tx1"/>
        </a:solidFill>
        <a:latin typeface="+mn-lt"/>
        <a:ea typeface="+mn-ea"/>
        <a:cs typeface="+mn-cs"/>
      </a:defRPr>
    </a:lvl6pPr>
    <a:lvl7pPr marL="1335705" indent="-190815" algn="l" defTabSz="763260" rtl="0" eaLnBrk="1" latinLnBrk="0" hangingPunct="1">
      <a:defRPr sz="1502" kern="1200">
        <a:solidFill>
          <a:schemeClr val="tx1"/>
        </a:solidFill>
        <a:latin typeface="+mn-lt"/>
        <a:ea typeface="+mn-ea"/>
        <a:cs typeface="+mn-cs"/>
      </a:defRPr>
    </a:lvl7pPr>
    <a:lvl8pPr marL="1526520" indent="-190815" algn="l" defTabSz="763260" rtl="0" eaLnBrk="1" latinLnBrk="0" hangingPunct="1">
      <a:defRPr sz="1502" kern="1200">
        <a:solidFill>
          <a:schemeClr val="tx1"/>
        </a:solidFill>
        <a:latin typeface="+mn-lt"/>
        <a:ea typeface="+mn-ea"/>
        <a:cs typeface="+mn-cs"/>
      </a:defRPr>
    </a:lvl8pPr>
    <a:lvl9pPr marL="1717335" indent="-190815" algn="l" defTabSz="763260" rtl="0" eaLnBrk="1" latinLnBrk="0" hangingPunct="1">
      <a:defRPr sz="15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678"/>
    <a:srgbClr val="FF0000"/>
    <a:srgbClr val="FFFF00"/>
    <a:srgbClr val="008542"/>
    <a:srgbClr val="FFFFFF"/>
    <a:srgbClr val="5C5C5C"/>
    <a:srgbClr val="FAEEC3"/>
    <a:srgbClr val="F2DE8A"/>
    <a:srgbClr val="E9CD49"/>
    <a:srgbClr val="C6A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9D7B26C5-4107-4FEC-AEDC-1716B250A1EF}" styleName="Light Style 1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chemeClr val="dk2"/>
      </a:tcTxStyle>
      <a:tcStyle>
        <a:tcBdr>
          <a:top>
            <a:ln w="1905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accent3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2" autoAdjust="0"/>
    <p:restoredTop sz="96552" autoAdjust="0"/>
  </p:normalViewPr>
  <p:slideViewPr>
    <p:cSldViewPr snapToGrid="0">
      <p:cViewPr varScale="1">
        <p:scale>
          <a:sx n="105" d="100"/>
          <a:sy n="105" d="100"/>
        </p:scale>
        <p:origin x="16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8DA0A-29AC-4DBE-80CE-3AE0980522C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1241425"/>
            <a:ext cx="43783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69C78-C635-4BC0-8104-72EA62B1B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5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5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923544" y="3904488"/>
            <a:ext cx="7790688" cy="69494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</a:defRPr>
            </a:lvl1pPr>
            <a:lvl2pPr marL="486471" indent="0" algn="ctr">
              <a:buNone/>
              <a:defRPr sz="2128"/>
            </a:lvl2pPr>
            <a:lvl3pPr marL="972941" indent="0" algn="ctr">
              <a:buNone/>
              <a:defRPr sz="1915"/>
            </a:lvl3pPr>
            <a:lvl4pPr marL="1459411" indent="0" algn="ctr">
              <a:buNone/>
              <a:defRPr sz="1703"/>
            </a:lvl4pPr>
            <a:lvl5pPr marL="1945881" indent="0" algn="ctr">
              <a:buNone/>
              <a:defRPr sz="1703"/>
            </a:lvl5pPr>
            <a:lvl6pPr marL="2432352" indent="0" algn="ctr">
              <a:buNone/>
              <a:defRPr sz="1703"/>
            </a:lvl6pPr>
            <a:lvl7pPr marL="2918820" indent="0" algn="ctr">
              <a:buNone/>
              <a:defRPr sz="1703"/>
            </a:lvl7pPr>
            <a:lvl8pPr marL="3405290" indent="0" algn="ctr">
              <a:buNone/>
              <a:defRPr sz="1703"/>
            </a:lvl8pPr>
            <a:lvl9pPr marL="3891762" indent="0" algn="ctr">
              <a:buNone/>
              <a:defRPr sz="1703"/>
            </a:lvl9pPr>
          </a:lstStyle>
          <a:p>
            <a:r>
              <a:rPr lang="en-US" dirty="0"/>
              <a:t>Click to add subtitle/contacts/date</a:t>
            </a:r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23544" y="1417320"/>
            <a:ext cx="7790688" cy="2386584"/>
          </a:xfrm>
          <a:prstGeom prst="rect">
            <a:avLst/>
          </a:prstGeom>
        </p:spPr>
        <p:txBody>
          <a:bodyPr anchor="b"/>
          <a:lstStyle>
            <a:lvl1pPr algn="l">
              <a:spcBef>
                <a:spcPts val="0"/>
              </a:spcBef>
              <a:defRPr sz="4800" b="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8" name="Bridgespa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718" y="369094"/>
            <a:ext cx="2220045" cy="851360"/>
          </a:xfrm>
          <a:prstGeom prst="rect">
            <a:avLst/>
          </a:prstGeom>
        </p:spPr>
      </p:pic>
      <p:pic>
        <p:nvPicPr>
          <p:cNvPr id="9" name="Blue wav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" y="5355904"/>
            <a:ext cx="9729512" cy="2087884"/>
          </a:xfrm>
          <a:prstGeom prst="rect">
            <a:avLst/>
          </a:prstGeom>
        </p:spPr>
      </p:pic>
      <p:cxnSp>
        <p:nvCxnSpPr>
          <p:cNvPr id="12" name="Blue horizontal line"/>
          <p:cNvCxnSpPr/>
          <p:nvPr userDrawn="1"/>
        </p:nvCxnSpPr>
        <p:spPr>
          <a:xfrm>
            <a:off x="930058" y="3810794"/>
            <a:ext cx="7793473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12046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85200" y="5"/>
            <a:ext cx="9195156" cy="95157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btfpLayoutConfig" hidden="1"/>
          <p:cNvSpPr txBox="1"/>
          <p:nvPr userDrawn="1"/>
        </p:nvSpPr>
        <p:spPr bwMode="gray">
          <a:xfrm>
            <a:off x="12700" y="12700"/>
            <a:ext cx="8890000" cy="88092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pPr marL="0" indent="0">
              <a:buNone/>
            </a:pPr>
            <a:r>
              <a:rPr lang="en-US" sz="100">
                <a:solidFill>
                  <a:srgbClr val="FFFFFF">
                    <a:alpha val="0"/>
                  </a:srgbClr>
                </a:solidFill>
              </a:rPr>
              <a:t>overall_0_131733708841261106 columns_1_131733708841261106 </a:t>
            </a:r>
            <a:endParaRPr lang="en-US" sz="100" dirty="0" err="1">
              <a:solidFill>
                <a:srgbClr val="FFFFFF">
                  <a:alpha val="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4292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ue wav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1597155" cy="7443509"/>
          </a:xfrm>
          <a:prstGeom prst="rect">
            <a:avLst/>
          </a:prstGeom>
        </p:spPr>
      </p:pic>
      <p:pic>
        <p:nvPicPr>
          <p:cNvPr id="6" name="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088" y="2437071"/>
            <a:ext cx="5967412" cy="2010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732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6" userDrawn="1">
          <p15:clr>
            <a:srgbClr val="CCCCCC"/>
          </p15:clr>
        </p15:guide>
        <p15:guide id="2" pos="5963" userDrawn="1">
          <p15:clr>
            <a:srgbClr val="CCCCC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97864"/>
            <a:ext cx="5184648" cy="3758184"/>
          </a:xfrm>
        </p:spPr>
        <p:txBody>
          <a:bodyPr anchor="t" anchorCtr="0"/>
          <a:lstStyle>
            <a:lvl1pPr algn="r">
              <a:defRPr sz="4800" cap="all" baseline="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pic>
        <p:nvPicPr>
          <p:cNvPr id="3" name="Bridgespa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472" y="6469080"/>
            <a:ext cx="1868284" cy="716464"/>
          </a:xfrm>
          <a:prstGeom prst="rect">
            <a:avLst/>
          </a:prstGeom>
        </p:spPr>
      </p:pic>
      <p:pic>
        <p:nvPicPr>
          <p:cNvPr id="4" name="Blue wa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"/>
            <a:ext cx="1597155" cy="7443231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27064" y="3758184"/>
            <a:ext cx="3300984" cy="1197864"/>
          </a:xfrm>
          <a:prstGeom prst="rect">
            <a:avLst/>
          </a:prstGeom>
        </p:spPr>
        <p:txBody>
          <a:bodyPr lIns="0" rIns="45720" anchor="b" anchorCtr="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6" name="Blue vertical line"/>
          <p:cNvCxnSpPr/>
          <p:nvPr/>
        </p:nvCxnSpPr>
        <p:spPr>
          <a:xfrm>
            <a:off x="6007100" y="1248507"/>
            <a:ext cx="0" cy="3704493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1496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tfpLayoutConfig" hidden="1"/>
          <p:cNvSpPr txBox="1"/>
          <p:nvPr userDrawn="1"/>
        </p:nvSpPr>
        <p:spPr bwMode="gray">
          <a:xfrm>
            <a:off x="10135" y="13785"/>
            <a:ext cx="612763" cy="99226"/>
          </a:xfrm>
          <a:prstGeom prst="rect">
            <a:avLst/>
          </a:prstGeom>
          <a:noFill/>
        </p:spPr>
        <p:txBody>
          <a:bodyPr vert="horz" wrap="none" lIns="38306" tIns="38306" rIns="38306" bIns="38306" rtlCol="0">
            <a:spAutoFit/>
          </a:bodyPr>
          <a:lstStyle/>
          <a:p>
            <a:pPr marL="0" indent="0">
              <a:buNone/>
            </a:pPr>
            <a:r>
              <a:rPr lang="en-US" sz="142">
                <a:solidFill>
                  <a:srgbClr val="FFFFFF">
                    <a:alpha val="0"/>
                  </a:srgbClr>
                </a:solidFill>
              </a:rPr>
              <a:t>overall_0_131690428734084882 columns_1_131690428734084882 </a:t>
            </a:r>
            <a:endParaRPr lang="en-US" sz="142" dirty="0" err="1">
              <a:solidFill>
                <a:srgbClr val="FFFFFF">
                  <a:alpha val="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344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tfpConfiguration" hidden="1"/>
          <p:cNvSpPr txBox="1"/>
          <p:nvPr userDrawn="1"/>
        </p:nvSpPr>
        <p:spPr bwMode="hidden">
          <a:xfrm>
            <a:off x="0" y="0"/>
            <a:ext cx="28730" cy="3907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buNone/>
            </a:pPr>
            <a:r>
              <a:rPr lang="en-US" sz="142">
                <a:solidFill>
                  <a:schemeClr val="bg1">
                    <a:alpha val="0"/>
                  </a:schemeClr>
                </a:solidFill>
              </a:rPr>
              <a:t>&lt;BTFP&gt;&lt;!-- BTFPCONFIGURATION: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204175672031382C2032303138202D2D3E0D0A20203C74656D706C6174652076657273696F6E3D22322E332E342220747970653D22756E6272616E64656422206E616D653D224272696467657370616E20436F726522207061676553697A653D226C6574746572223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6E6F746573466F6E7453697A653E207461672064657465726D696E6573207768617420666F6E742073697A652073686F756C64206265206170706C69656420746F206E65776C792063726561746564206E6F7465732F736F7572636520626F7865732E20202020202020202020202056616C69642076616C7565732061726520696E7465676572206E756D626572732E20496620746865206F7074696F6E206973206E6F742070726573656E74206F72206E6F742076616C69642C207468652064656661756C7420697320757365642E202D2D3E0D0A2020202020203C6E6F746573466F6E7453697A653E383C2F6E6F746573466F6E7453697A653E0D0A2020202020203C6E6F74657354657874436F6C6F723E233436343534373C2F6E6F74657354657874436F6C6F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2223303030303030223E234135413641393C2F636F6C6F723E0D0A2020202020203C636F6C6F7220636F6E7472617374696E6754657874436F6C6F723D2223303030303030223E233833433345443C2F636F6C6F723E0D0A2020202020203C636F6C6F7220636F6E7472617374696E6754657874436F6C6F723D2223303030303030223E233939444646313C2F636F6C6F723E0D0A2020202020203C636F6C6F7220636F6E7472617374696E6754657874436F6C6F723D2223303030303030223E233837443637323C2F636F6C6F723E0D0A2020202020203C636F6C6F7220636F6E7472617374696E6754657874436F6C6F723D2223303030303030223E234435453435433C2F636F6C6F723E0D0A2020202020203C636F6C6F7220636F6E7472617374696E6754657874436F6C6F723D2223303030303030223E234641433537443C2F636F6C6F723E0D0A2020202020203C636F6C6F7220636F6E7472617374696E6754657874436F6C6F723D2223303030303030223E234430443144333C2F636F6C6F723E0D0A2020202020203C636F6C6F7220636F6E7472617374696E6754657874436F6C6F723D2223303030303030223E234436454646463C2F636F6C6F723E0D0A2020202020203C636F6C6F7220636F6E7472617374696E6754657874436F6C6F723D2223303030303030223E234430454646393C2F636F6C6F723E0D0A2020202020203C636F6C6F7220636F6E7472617374696E6754657874436F6C6F723D2223303030303030223E234431463442333C2F636F6C6F723E0D0A2020202020203C636F6C6F7220636F6E7472617374696E6754657874436F6C6F723D2223303030303030223E234537463041323C2F636F6C6F723E0D0A2020202020203C636F6C6F7220636F6E7472617374696E6754657874436F6C6F723D2223303030303030223E234646453842443C2F636F6C6F723E0D0A2020202020203C636F6C6F7220636F6E7472617374696E6754657874436F6C6F723D2223303030303030223E234539454145423C2F636F6C6F723E0D0A2020202020203C636F6C6F7220636F6E7472617374696E6754657874436F6C6F723D2223303030303030223E234646464646463C2F636F6C6F723E0D0A2020202020203C636F6C6F7220636F6E7472617374696E6754657874436F6C6F723D2223464646464646223E233630344138323C2F636F6C6F723E0D0A202020203C2F636F6C6F72733E0D0A20203C2F74656D706C6174653E0D0A20203C4775696465733E0D0A202020203C4C656674477569646520786D6C6E733D22323922202F3E0D0A202020203C5269676874477569646520786D6C6E733D2237353522202F3E0D0A202020203C5570706572537469636B6572477569646520786D6C6E733D22373522202F3E0D0A202020203C4C6F776572537469636B6572477569646520786D6C6E733D2231303322202F3E0D0A202020203C426F74746F6D477569646520786D6C6E733D2235363122202F3E0D0A20203C2F4775696465733E0D0A3C2F627466703E --&gt;&lt;/BTFP&gt;</a:t>
            </a:r>
            <a:endParaRPr lang="en-US" sz="142" dirty="0">
              <a:solidFill>
                <a:schemeClr val="bg1">
                  <a:alpha val="0"/>
                </a:schemeClr>
              </a:solidFill>
            </a:endParaRPr>
          </a:p>
        </p:txBody>
      </p:sp>
      <p:sp>
        <p:nvSpPr>
          <p:cNvPr id="19" name="SlideNumber"/>
          <p:cNvSpPr/>
          <p:nvPr userDrawn="1"/>
        </p:nvSpPr>
        <p:spPr bwMode="gray">
          <a:xfrm>
            <a:off x="9359917" y="7279200"/>
            <a:ext cx="150682" cy="153888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spAutoFit/>
          </a:bodyPr>
          <a:lstStyle/>
          <a:p>
            <a:pPr marL="0" indent="0" algn="r" defTabSz="756769" rtl="0" eaLnBrk="1" latinLnBrk="0" hangingPunct="1">
              <a:spcBef>
                <a:spcPts val="1277"/>
              </a:spcBef>
              <a:buNone/>
            </a:pPr>
            <a:fld id="{BB69BBE8-4DB2-4642-B003-B220ACD5A2FD}" type="slidenum">
              <a:rPr lang="en-US" sz="1000" b="0" baseline="0" smtClean="0">
                <a:solidFill>
                  <a:schemeClr val="bg2"/>
                </a:solidFill>
                <a:latin typeface="+mn-lt"/>
              </a:rPr>
              <a:pPr marL="0" indent="0" algn="r" defTabSz="756769" rtl="0" eaLnBrk="1" latinLnBrk="0" hangingPunct="1">
                <a:spcBef>
                  <a:spcPts val="1277"/>
                </a:spcBef>
                <a:buNone/>
              </a:pPr>
              <a:t>‹#›</a:t>
            </a:fld>
            <a:endParaRPr lang="en-US" sz="10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CreatedFooter" hidden="1"/>
          <p:cNvSpPr/>
          <p:nvPr userDrawn="1"/>
        </p:nvSpPr>
        <p:spPr>
          <a:xfrm>
            <a:off x="6399915" y="7209339"/>
            <a:ext cx="1708242" cy="175529"/>
          </a:xfrm>
          <a:prstGeom prst="rect">
            <a:avLst/>
          </a:prstGeom>
        </p:spPr>
        <p:txBody>
          <a:bodyPr wrap="square" lIns="38306" tIns="38306" rIns="38306" bIns="38306">
            <a:spAutoFit/>
          </a:bodyPr>
          <a:lstStyle/>
          <a:p>
            <a:pPr marL="0" indent="0" algn="ctr" defTabSz="756769" rtl="0" eaLnBrk="1" latinLnBrk="0" hangingPunct="1">
              <a:spcBef>
                <a:spcPts val="1277"/>
              </a:spcBef>
              <a:buNone/>
            </a:pPr>
            <a:r>
              <a:rPr lang="en-US" sz="638">
                <a:solidFill>
                  <a:schemeClr val="tx1"/>
                </a:solidFill>
              </a:rPr>
              <a:t> </a:t>
            </a:r>
            <a:endParaRPr lang="en-US" sz="638" dirty="0">
              <a:solidFill>
                <a:schemeClr val="tx1"/>
              </a:solidFill>
            </a:endParaRPr>
          </a:p>
        </p:txBody>
      </p:sp>
      <p:sp>
        <p:nvSpPr>
          <p:cNvPr id="7" name="OfficeCode" hidden="1"/>
          <p:cNvSpPr/>
          <p:nvPr userDrawn="1"/>
        </p:nvSpPr>
        <p:spPr>
          <a:xfrm>
            <a:off x="5766007" y="7209339"/>
            <a:ext cx="431206" cy="175529"/>
          </a:xfrm>
          <a:prstGeom prst="rect">
            <a:avLst/>
          </a:prstGeom>
        </p:spPr>
        <p:txBody>
          <a:bodyPr wrap="square" lIns="38306" tIns="38306" rIns="38306" bIns="38306">
            <a:spAutoFit/>
          </a:bodyPr>
          <a:lstStyle/>
          <a:p>
            <a:pPr marL="0" indent="0" algn="ctr" defTabSz="756769" rtl="0" eaLnBrk="1" latinLnBrk="0" hangingPunct="1">
              <a:spcBef>
                <a:spcPts val="1277"/>
              </a:spcBef>
              <a:buNone/>
            </a:pPr>
            <a:r>
              <a:rPr lang="en-US" sz="638">
                <a:solidFill>
                  <a:schemeClr val="tx1"/>
                </a:solidFill>
              </a:rPr>
              <a:t>TBG</a:t>
            </a:r>
            <a:endParaRPr lang="en-US" sz="638" dirty="0">
              <a:solidFill>
                <a:schemeClr val="tx1"/>
              </a:solidFill>
            </a:endParaRP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385200" y="1317600"/>
            <a:ext cx="9195578" cy="5598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btfpLayoutConfig" hidden="1"/>
          <p:cNvSpPr txBox="1"/>
          <p:nvPr userDrawn="1"/>
        </p:nvSpPr>
        <p:spPr bwMode="gray">
          <a:xfrm>
            <a:off x="10135" y="13785"/>
            <a:ext cx="612763" cy="99226"/>
          </a:xfrm>
          <a:prstGeom prst="rect">
            <a:avLst/>
          </a:prstGeom>
          <a:noFill/>
        </p:spPr>
        <p:txBody>
          <a:bodyPr vert="horz" wrap="none" lIns="38306" tIns="38306" rIns="38306" bIns="38306" rtlCol="0">
            <a:spAutoFit/>
          </a:bodyPr>
          <a:lstStyle/>
          <a:p>
            <a:pPr marL="0" indent="0">
              <a:buNone/>
            </a:pPr>
            <a:r>
              <a:rPr lang="en-US" sz="142">
                <a:solidFill>
                  <a:srgbClr val="FFFFFF">
                    <a:alpha val="0"/>
                  </a:srgbClr>
                </a:solidFill>
              </a:rPr>
              <a:t>overall_0_131733570364636190 columns_1_131733570364636190 </a:t>
            </a:r>
            <a:endParaRPr lang="en-US" sz="142" dirty="0" err="1">
              <a:solidFill>
                <a:srgbClr val="FFFFFF">
                  <a:alpha val="0"/>
                </a:srgbClr>
              </a:solidFill>
            </a:endParaRPr>
          </a:p>
        </p:txBody>
      </p:sp>
      <p:pic>
        <p:nvPicPr>
          <p:cNvPr id="12" name="Blue vertical line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cxnSp>
        <p:nvCxnSpPr>
          <p:cNvPr id="15" name="Blue horiz line"/>
          <p:cNvCxnSpPr/>
          <p:nvPr userDrawn="1"/>
        </p:nvCxnSpPr>
        <p:spPr>
          <a:xfrm>
            <a:off x="384048" y="902494"/>
            <a:ext cx="9198864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Title"/>
          <p:cNvSpPr>
            <a:spLocks noGrp="1"/>
          </p:cNvSpPr>
          <p:nvPr>
            <p:ph type="title"/>
          </p:nvPr>
        </p:nvSpPr>
        <p:spPr>
          <a:xfrm>
            <a:off x="384048" y="3"/>
            <a:ext cx="9195156" cy="951571"/>
          </a:xfrm>
          <a:prstGeom prst="rect">
            <a:avLst/>
          </a:prstGeom>
        </p:spPr>
        <p:txBody>
          <a:bodyPr vert="horz" lIns="36000" tIns="36000" rIns="36000" bIns="7200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custDataLst>
      <p:tags r:id="rId7"/>
    </p:custDataLst>
    <p:extLst>
      <p:ext uri="{BB962C8B-B14F-4D97-AF65-F5344CB8AC3E}">
        <p14:creationId xmlns:p14="http://schemas.microsoft.com/office/powerpoint/2010/main" val="372979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3" r:id="rId3"/>
    <p:sldLayoutId id="2147483664" r:id="rId4"/>
    <p:sldLayoutId id="2147483655" r:id="rId5"/>
  </p:sldLayoutIdLst>
  <p:txStyles>
    <p:titleStyle>
      <a:lvl1pPr algn="l" defTabSz="756769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92570" indent="-192570" algn="l" defTabSz="972941" rtl="0" eaLnBrk="1" latinLnBrk="0" hangingPunct="1">
        <a:lnSpc>
          <a:spcPct val="100000"/>
        </a:lnSpc>
        <a:spcBef>
          <a:spcPts val="127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85142" indent="-192570" algn="l" defTabSz="972941" rtl="0" eaLnBrk="1" latinLnBrk="0" hangingPunct="1">
        <a:lnSpc>
          <a:spcPct val="100000"/>
        </a:lnSpc>
        <a:spcBef>
          <a:spcPts val="638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69267" indent="-184125" algn="l" defTabSz="972941" rtl="0" eaLnBrk="1" latinLnBrk="0" hangingPunct="1">
        <a:lnSpc>
          <a:spcPct val="100000"/>
        </a:lnSpc>
        <a:spcBef>
          <a:spcPts val="638"/>
        </a:spcBef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1837" indent="-192570" algn="l" defTabSz="972941" rtl="0" eaLnBrk="1" latinLnBrk="0" hangingPunct="1">
        <a:lnSpc>
          <a:spcPct val="100000"/>
        </a:lnSpc>
        <a:spcBef>
          <a:spcPts val="638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56097" indent="-194260" algn="l" defTabSz="972941" rtl="0" eaLnBrk="1" latinLnBrk="0" hangingPunct="1">
        <a:lnSpc>
          <a:spcPct val="100000"/>
        </a:lnSpc>
        <a:spcBef>
          <a:spcPts val="638"/>
        </a:spcBef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675586" indent="-243236" algn="l" defTabSz="972941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5" kern="1200">
          <a:solidFill>
            <a:schemeClr val="tx1"/>
          </a:solidFill>
          <a:latin typeface="+mn-lt"/>
          <a:ea typeface="+mn-ea"/>
          <a:cs typeface="+mn-cs"/>
        </a:defRPr>
      </a:lvl6pPr>
      <a:lvl7pPr marL="3162056" indent="-243236" algn="l" defTabSz="972941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5" kern="1200">
          <a:solidFill>
            <a:schemeClr val="tx1"/>
          </a:solidFill>
          <a:latin typeface="+mn-lt"/>
          <a:ea typeface="+mn-ea"/>
          <a:cs typeface="+mn-cs"/>
        </a:defRPr>
      </a:lvl7pPr>
      <a:lvl8pPr marL="3648526" indent="-243236" algn="l" defTabSz="972941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5" kern="1200">
          <a:solidFill>
            <a:schemeClr val="tx1"/>
          </a:solidFill>
          <a:latin typeface="+mn-lt"/>
          <a:ea typeface="+mn-ea"/>
          <a:cs typeface="+mn-cs"/>
        </a:defRPr>
      </a:lvl8pPr>
      <a:lvl9pPr marL="4134997" indent="-243236" algn="l" defTabSz="972941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89193" indent="-189193" algn="l" defTabSz="756769" rtl="0" eaLnBrk="1" latinLnBrk="0" hangingPunct="1">
        <a:spcBef>
          <a:spcPts val="1277"/>
        </a:spcBef>
        <a:buChar char="•"/>
        <a:defRPr sz="1703" kern="1200">
          <a:solidFill>
            <a:schemeClr val="tx1"/>
          </a:solidFill>
          <a:latin typeface="+mn-lt"/>
          <a:ea typeface="+mn-ea"/>
          <a:cs typeface="+mn-cs"/>
        </a:defRPr>
      </a:lvl1pPr>
      <a:lvl2pPr marL="378384" indent="-189193" algn="l" defTabSz="756769" rtl="0" eaLnBrk="1" latinLnBrk="0" hangingPunct="1">
        <a:spcBef>
          <a:spcPts val="638"/>
        </a:spcBef>
        <a:buChar char="–"/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567577" indent="-189193" algn="l" defTabSz="756769" rtl="0" eaLnBrk="1" latinLnBrk="0" hangingPunct="1">
        <a:spcBef>
          <a:spcPts val="638"/>
        </a:spcBef>
        <a:buChar char="&gt;"/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756769" indent="-189193" algn="l" defTabSz="756769" rtl="0" eaLnBrk="1" latinLnBrk="0" hangingPunct="1">
        <a:spcBef>
          <a:spcPts val="638"/>
        </a:spcBef>
        <a:buChar char="–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945961" indent="-189193" algn="l" defTabSz="756769" rtl="0" eaLnBrk="1" latinLnBrk="0" hangingPunct="1">
        <a:spcBef>
          <a:spcPts val="638"/>
        </a:spcBef>
        <a:buChar char="&gt;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135153" algn="l" defTabSz="756769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1324346" algn="l" defTabSz="756769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1513538" algn="l" defTabSz="756769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1702730" algn="l" defTabSz="756769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97" userDrawn="1">
          <p15:clr>
            <a:srgbClr val="D1D1D1"/>
          </p15:clr>
        </p15:guide>
        <p15:guide id="2" pos="233" userDrawn="1">
          <p15:clr>
            <a:srgbClr val="D1D1D1"/>
          </p15:clr>
        </p15:guide>
        <p15:guide id="4" orient="horz" pos="825" userDrawn="1">
          <p15:clr>
            <a:srgbClr val="D1D1D1"/>
          </p15:clr>
        </p15:guide>
        <p15:guide id="7" orient="horz" pos="4486" userDrawn="1">
          <p15:clr>
            <a:srgbClr val="D1D1D1"/>
          </p15:clr>
        </p15:guide>
        <p15:guide id="8" pos="6036" userDrawn="1">
          <p15:clr>
            <a:srgbClr val="D1D1D1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btfpColumnIndicatorGroup2">
            <a:extLst>
              <a:ext uri="{FF2B5EF4-FFF2-40B4-BE49-F238E27FC236}">
                <a16:creationId xmlns:a16="http://schemas.microsoft.com/office/drawing/2014/main" id="{BE5F61F1-FB30-4881-932A-FD0A5683C771}"/>
              </a:ext>
            </a:extLst>
          </p:cNvPr>
          <p:cNvGrpSpPr/>
          <p:nvPr/>
        </p:nvGrpSpPr>
        <p:grpSpPr>
          <a:xfrm>
            <a:off x="0" y="7518226"/>
            <a:ext cx="9729788" cy="148875"/>
            <a:chOff x="0" y="7518226"/>
            <a:chExt cx="9729788" cy="148875"/>
          </a:xfrm>
        </p:grpSpPr>
        <p:sp>
          <p:nvSpPr>
            <p:cNvPr id="16" name="btfpColumnGapBlocker157145">
              <a:extLst>
                <a:ext uri="{FF2B5EF4-FFF2-40B4-BE49-F238E27FC236}">
                  <a16:creationId xmlns:a16="http://schemas.microsoft.com/office/drawing/2014/main" id="{343F3219-5D73-43BE-93F2-A8E45FE2A07C}"/>
                </a:ext>
              </a:extLst>
            </p:cNvPr>
            <p:cNvSpPr/>
            <p:nvPr/>
          </p:nvSpPr>
          <p:spPr bwMode="gray">
            <a:xfrm>
              <a:off x="9588500" y="7518226"/>
              <a:ext cx="141288" cy="148875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4" name="btfpColumnGapBlocker492164">
              <a:extLst>
                <a:ext uri="{FF2B5EF4-FFF2-40B4-BE49-F238E27FC236}">
                  <a16:creationId xmlns:a16="http://schemas.microsoft.com/office/drawing/2014/main" id="{FE0B816B-D589-4547-97EF-CEB7DFB8221F}"/>
                </a:ext>
              </a:extLst>
            </p:cNvPr>
            <p:cNvSpPr/>
            <p:nvPr/>
          </p:nvSpPr>
          <p:spPr bwMode="gray">
            <a:xfrm>
              <a:off x="0" y="7518226"/>
              <a:ext cx="368300" cy="148875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12" name="btfpColumnIndicator153218">
              <a:extLst>
                <a:ext uri="{FF2B5EF4-FFF2-40B4-BE49-F238E27FC236}">
                  <a16:creationId xmlns:a16="http://schemas.microsoft.com/office/drawing/2014/main" id="{A7C441F3-D44F-40B5-87DE-D35013E424C0}"/>
                </a:ext>
              </a:extLst>
            </p:cNvPr>
            <p:cNvCxnSpPr/>
            <p:nvPr/>
          </p:nvCxnSpPr>
          <p:spPr>
            <a:xfrm flipV="1">
              <a:off x="9588500" y="7518226"/>
              <a:ext cx="0" cy="148875"/>
            </a:xfrm>
            <a:prstGeom prst="line">
              <a:avLst/>
            </a:prstGeom>
            <a:ln w="3175" cap="sq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btfpColumnIndicator512713">
              <a:extLst>
                <a:ext uri="{FF2B5EF4-FFF2-40B4-BE49-F238E27FC236}">
                  <a16:creationId xmlns:a16="http://schemas.microsoft.com/office/drawing/2014/main" id="{A31CFF78-2D81-45C1-977B-0C5BB3BDEDCC}"/>
                </a:ext>
              </a:extLst>
            </p:cNvPr>
            <p:cNvCxnSpPr/>
            <p:nvPr/>
          </p:nvCxnSpPr>
          <p:spPr>
            <a:xfrm flipV="1">
              <a:off x="368300" y="7518226"/>
              <a:ext cx="0" cy="148875"/>
            </a:xfrm>
            <a:prstGeom prst="line">
              <a:avLst/>
            </a:prstGeom>
            <a:ln w="3175" cap="sq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btfpColumnIndicatorGroup1">
            <a:extLst>
              <a:ext uri="{FF2B5EF4-FFF2-40B4-BE49-F238E27FC236}">
                <a16:creationId xmlns:a16="http://schemas.microsoft.com/office/drawing/2014/main" id="{1DBAFC28-9C98-410A-8436-D396BE0A990B}"/>
              </a:ext>
            </a:extLst>
          </p:cNvPr>
          <p:cNvGrpSpPr/>
          <p:nvPr/>
        </p:nvGrpSpPr>
        <p:grpSpPr>
          <a:xfrm>
            <a:off x="0" y="-223314"/>
            <a:ext cx="9729788" cy="148876"/>
            <a:chOff x="0" y="-223314"/>
            <a:chExt cx="9729788" cy="148876"/>
          </a:xfrm>
        </p:grpSpPr>
        <p:sp>
          <p:nvSpPr>
            <p:cNvPr id="15" name="btfpColumnGapBlocker431922">
              <a:extLst>
                <a:ext uri="{FF2B5EF4-FFF2-40B4-BE49-F238E27FC236}">
                  <a16:creationId xmlns:a16="http://schemas.microsoft.com/office/drawing/2014/main" id="{46E60F02-A8A6-4D5C-9C52-166C13BF19A0}"/>
                </a:ext>
              </a:extLst>
            </p:cNvPr>
            <p:cNvSpPr/>
            <p:nvPr/>
          </p:nvSpPr>
          <p:spPr bwMode="gray">
            <a:xfrm>
              <a:off x="9588500" y="-223314"/>
              <a:ext cx="141288" cy="148876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3" name="btfpColumnGapBlocker683832">
              <a:extLst>
                <a:ext uri="{FF2B5EF4-FFF2-40B4-BE49-F238E27FC236}">
                  <a16:creationId xmlns:a16="http://schemas.microsoft.com/office/drawing/2014/main" id="{AF49F84E-442B-4A16-B22A-730D64907BA7}"/>
                </a:ext>
              </a:extLst>
            </p:cNvPr>
            <p:cNvSpPr/>
            <p:nvPr/>
          </p:nvSpPr>
          <p:spPr bwMode="gray">
            <a:xfrm>
              <a:off x="0" y="-223314"/>
              <a:ext cx="368300" cy="148876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11" name="btfpColumnIndicator243815">
              <a:extLst>
                <a:ext uri="{FF2B5EF4-FFF2-40B4-BE49-F238E27FC236}">
                  <a16:creationId xmlns:a16="http://schemas.microsoft.com/office/drawing/2014/main" id="{90C15CB1-13AA-4931-B320-941CCCDE2C0D}"/>
                </a:ext>
              </a:extLst>
            </p:cNvPr>
            <p:cNvCxnSpPr/>
            <p:nvPr/>
          </p:nvCxnSpPr>
          <p:spPr>
            <a:xfrm flipV="1">
              <a:off x="9588500" y="-223314"/>
              <a:ext cx="0" cy="148876"/>
            </a:xfrm>
            <a:prstGeom prst="line">
              <a:avLst/>
            </a:prstGeom>
            <a:ln w="3175" cap="sq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btfpColumnIndicator394278">
              <a:extLst>
                <a:ext uri="{FF2B5EF4-FFF2-40B4-BE49-F238E27FC236}">
                  <a16:creationId xmlns:a16="http://schemas.microsoft.com/office/drawing/2014/main" id="{695CE26A-87AE-4A78-8C9A-62EBC6664A3F}"/>
                </a:ext>
              </a:extLst>
            </p:cNvPr>
            <p:cNvCxnSpPr/>
            <p:nvPr/>
          </p:nvCxnSpPr>
          <p:spPr>
            <a:xfrm flipV="1">
              <a:off x="368300" y="-223314"/>
              <a:ext cx="0" cy="148876"/>
            </a:xfrm>
            <a:prstGeom prst="line">
              <a:avLst/>
            </a:prstGeom>
            <a:ln w="3175" cap="sq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Team Dashboard Review Session Template</a:t>
            </a:r>
            <a:r>
              <a:rPr lang="en-US" b="1" dirty="0"/>
              <a:t> </a:t>
            </a:r>
          </a:p>
        </p:txBody>
      </p:sp>
      <p:sp>
        <p:nvSpPr>
          <p:cNvPr id="3" name="btfpLayoutConfig" hidden="1"/>
          <p:cNvSpPr txBox="1"/>
          <p:nvPr/>
        </p:nvSpPr>
        <p:spPr bwMode="gray">
          <a:xfrm>
            <a:off x="12700" y="12700"/>
            <a:ext cx="8890000" cy="88092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pPr marL="0" indent="0">
              <a:buNone/>
            </a:pPr>
            <a:r>
              <a:rPr lang="en-US" sz="100">
                <a:solidFill>
                  <a:srgbClr val="FFFFFF">
                    <a:alpha val="0"/>
                  </a:srgbClr>
                </a:solidFill>
              </a:rPr>
              <a:t>overall_0_131997533833106805 columns_1_131997531481297169 4_0_131997533826908580 </a:t>
            </a:r>
            <a:endParaRPr lang="en-US" sz="100" dirty="0" err="1">
              <a:solidFill>
                <a:srgbClr val="FFFFFF">
                  <a:alpha val="0"/>
                </a:srgbClr>
              </a:solidFill>
            </a:endParaRPr>
          </a:p>
        </p:txBody>
      </p:sp>
      <p:graphicFrame>
        <p:nvGraphicFramePr>
          <p:cNvPr id="4" name="btfpTable40364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68300" y="976965"/>
          <a:ext cx="9220203" cy="580887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3776092812"/>
                    </a:ext>
                  </a:extLst>
                </a:gridCol>
                <a:gridCol w="2408076">
                  <a:extLst>
                    <a:ext uri="{9D8B030D-6E8A-4147-A177-3AD203B41FA5}">
                      <a16:colId xmlns:a16="http://schemas.microsoft.com/office/drawing/2014/main" val="716334190"/>
                    </a:ext>
                  </a:extLst>
                </a:gridCol>
                <a:gridCol w="1660848">
                  <a:extLst>
                    <a:ext uri="{9D8B030D-6E8A-4147-A177-3AD203B41FA5}">
                      <a16:colId xmlns:a16="http://schemas.microsoft.com/office/drawing/2014/main" val="2621109301"/>
                    </a:ext>
                  </a:extLst>
                </a:gridCol>
                <a:gridCol w="2780523">
                  <a:extLst>
                    <a:ext uri="{9D8B030D-6E8A-4147-A177-3AD203B41FA5}">
                      <a16:colId xmlns:a16="http://schemas.microsoft.com/office/drawing/2014/main" val="1440023328"/>
                    </a:ext>
                  </a:extLst>
                </a:gridCol>
                <a:gridCol w="1405556">
                  <a:extLst>
                    <a:ext uri="{9D8B030D-6E8A-4147-A177-3AD203B41FA5}">
                      <a16:colId xmlns:a16="http://schemas.microsoft.com/office/drawing/2014/main" val="375858387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What 1-2 things should we celebrate?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992958582"/>
                  </a:ext>
                </a:extLst>
              </a:tr>
              <a:tr h="955094">
                <a:tc gridSpan="5"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600" dirty="0"/>
                    </a:p>
                    <a:p>
                      <a:pPr marL="189193" indent="-189193">
                        <a:spcBef>
                          <a:spcPts val="1800"/>
                        </a:spcBef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00755"/>
                  </a:ext>
                </a:extLst>
              </a:tr>
              <a:tr h="373224">
                <a:tc gridSpan="5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What requires our team’s attention</a:t>
                      </a:r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?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803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Priority/</a:t>
                      </a:r>
                      <a:br>
                        <a:rPr lang="en-US" sz="1400" dirty="0">
                          <a:solidFill>
                            <a:schemeClr val="tx2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metric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</a:rPr>
                        <a:t> requiring attention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What is the root cause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</a:rPr>
                        <a:t> of the challenge? What else do we need to know to understand the problem?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What input is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</a:rPr>
                        <a:t> needed from the executive team?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6769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What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</a:rPr>
                        <a:t> is the action plan? What will we do 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to improve performance? Who do we need to engage for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success? Who owns next steps?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What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</a:rPr>
                        <a:t> is the follow up plan?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904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200" i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Budget-to-actuals</a:t>
                      </a:r>
                      <a:endParaRPr lang="en-US" sz="12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6769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Spending is 15% over budget with no associated rev</a:t>
                      </a:r>
                      <a:r>
                        <a:rPr lang="en-US" sz="1200" i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to cover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6769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How</a:t>
                      </a:r>
                      <a:r>
                        <a:rPr lang="en-US" sz="1200" i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should we identify  budget cuts?</a:t>
                      </a:r>
                      <a:endParaRPr lang="en-US" sz="12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200" i="1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Program A</a:t>
                      </a:r>
                      <a:r>
                        <a:rPr lang="en-US" sz="1200" i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C</a:t>
                      </a:r>
                      <a:r>
                        <a:rPr lang="en-US" sz="1200" i="1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ut 2 FTEs; </a:t>
                      </a:r>
                      <a:r>
                        <a:rPr lang="en-US" sz="1200" i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investigate increasing price; Owner: Jorge S.</a:t>
                      </a:r>
                      <a:endParaRPr lang="en-US" sz="12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200" i="1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Will</a:t>
                      </a:r>
                      <a:r>
                        <a:rPr lang="en-US" sz="1200" i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update at next SLT meeting</a:t>
                      </a:r>
                      <a:endParaRPr lang="en-US" sz="12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5854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03416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55523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44508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800"/>
                        </a:spcBef>
                        <a:buNone/>
                      </a:pP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090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6121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0"/>
  <p:tag name="ARTICULATE_SLIDE_THUMBNAIL_REFRESH" val="1"/>
  <p:tag name="ARTICULATE_PROJECT_OPEN" val="0"/>
  <p:tag name="OFFICE" val="Bridgespan"/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1033&quot; FormatString=&quot;M/d/yyyy&quot; /&gt;&lt;/MekkoFormats&gt;"/>
  <p:tag name="BTFPCOLUMNGUIDE" val="Visib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  <p:tag name="BTFPBAINBULLETS" val="1"/>
</p:tagLst>
</file>

<file path=ppt/theme/theme1.xml><?xml version="1.0" encoding="utf-8"?>
<a:theme xmlns:a="http://schemas.openxmlformats.org/drawingml/2006/main" name="Bridgespan Core">
  <a:themeElements>
    <a:clrScheme name="Bridgespan">
      <a:dk1>
        <a:srgbClr val="464547"/>
      </a:dk1>
      <a:lt1>
        <a:srgbClr val="D0D1D3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70CDE3"/>
      </a:accent6>
      <a:hlink>
        <a:srgbClr val="00A9E0"/>
      </a:hlink>
      <a:folHlink>
        <a:srgbClr val="00A9E0"/>
      </a:folHlink>
    </a:clrScheme>
    <a:fontScheme name="Bridgespa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rgbClr val="00A9E0"/>
        </a:solidFill>
        <a:ln w="9525"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buNone/>
          <a:defRPr sz="16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 cap="sq">
          <a:solidFill>
            <a:schemeClr val="accent1"/>
          </a:solidFill>
          <a:bevel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36000" tIns="36000" rIns="36000" bIns="36000" rtlCol="0">
        <a:spAutoFit/>
      </a:bodyPr>
      <a:lstStyle>
        <a:defPPr marL="0" indent="0">
          <a:buNone/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ridgespan Core.potx" id="{34987768-A178-4D10-A8C5-CE89CBFB0703}" vid="{1B29DC3B-AE66-4C8D-AE0F-D1AFAB4E04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28C1D2031CE49B65EB9398B6665A4" ma:contentTypeVersion="8" ma:contentTypeDescription="Create a new document." ma:contentTypeScope="" ma:versionID="4f6750735c7ee08cd7228697ac457bc5">
  <xsd:schema xmlns:xsd="http://www.w3.org/2001/XMLSchema" xmlns:xs="http://www.w3.org/2001/XMLSchema" xmlns:p="http://schemas.microsoft.com/office/2006/metadata/properties" xmlns:ns2="024ef72b-9a44-443b-86c7-2b9b89248177" xmlns:ns3="df6b8441-aa16-4692-b757-547843ef6d58" targetNamespace="http://schemas.microsoft.com/office/2006/metadata/properties" ma:root="true" ma:fieldsID="a169162b842fde1365c0b249ab8f0adb" ns2:_="" ns3:_="">
    <xsd:import namespace="024ef72b-9a44-443b-86c7-2b9b89248177"/>
    <xsd:import namespace="df6b8441-aa16-4692-b757-547843ef6d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ef72b-9a44-443b-86c7-2b9b89248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6b8441-aa16-4692-b757-547843ef6d5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D37097-6097-498A-83B0-26BDC25CB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4ef72b-9a44-443b-86c7-2b9b89248177"/>
    <ds:schemaRef ds:uri="df6b8441-aa16-4692-b757-547843ef6d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390B42-EC59-4F7B-A691-4898385C8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0099B9-3A56-4A00-BEE2-FFDA9FF8B9A0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024ef72b-9a44-443b-86c7-2b9b89248177"/>
    <ds:schemaRef ds:uri="http://schemas.openxmlformats.org/package/2006/metadata/core-properties"/>
    <ds:schemaRef ds:uri="df6b8441-aa16-4692-b757-547843ef6d5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3016</TotalTime>
  <Words>148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Bridgespan Core</vt:lpstr>
      <vt:lpstr>Executive Team Dashboard Review Session Template </vt:lpstr>
    </vt:vector>
  </TitlesOfParts>
  <Company>Bain &amp;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and managing strategic priorities Leading for Impact</dc:title>
  <dc:creator>Cuenca, Nicole</dc:creator>
  <cp:lastModifiedBy>Matthews, Carole</cp:lastModifiedBy>
  <cp:revision>223</cp:revision>
  <cp:lastPrinted>2017-02-15T14:23:56Z</cp:lastPrinted>
  <dcterms:created xsi:type="dcterms:W3CDTF">2019-04-22T00:00:07Z</dcterms:created>
  <dcterms:modified xsi:type="dcterms:W3CDTF">2023-09-28T14:08:06Z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75BE6827-2C01-4A24-B581-34AEC1ACBB6F</vt:lpwstr>
  </property>
  <property fmtid="{D5CDD505-2E9C-101B-9397-08002B2CF9AE}" pid="3" name="ArticulatePath">
    <vt:lpwstr>Bain Core Client Master Template (16_9)</vt:lpwstr>
  </property>
  <property fmtid="{D5CDD505-2E9C-101B-9397-08002B2CF9AE}" pid="4" name="ContentTypeId">
    <vt:lpwstr>0x010100ECE28C1D2031CE49B65EB9398B6665A4</vt:lpwstr>
  </property>
</Properties>
</file>